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5143500" type="screen16x9"/>
  <p:notesSz cx="6858000" cy="9144000"/>
  <p:embeddedFontLst>
    <p:embeddedFont>
      <p:font typeface="Maven Pro" charset="0"/>
      <p:regular r:id="rId35"/>
      <p:bold r:id="rId36"/>
    </p:embeddedFont>
    <p:embeddedFont>
      <p:font typeface="Nunito"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609b87ef19f614fe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609b87ef19f614fe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1313c66e8ce0de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1313c66e8ce0de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1313c66e8ce0de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1313c66e8ce0de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1313c66e8ce0de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1313c66e8ce0de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7fd25c31f544a6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7fd25c31f544a6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ce2ee671d3657f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ce2ee671d3657f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68c2d6a6916f6365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68c2d6a6916f6365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95758c0d76c1c6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95758c0d76c1c6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695758c0d76c1c6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695758c0d76c1c6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95758c0d76c1c6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695758c0d76c1c6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695758c0d76c1c6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695758c0d76c1c6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a43efb49f03aae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a43efb49f03aae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95758c0d76c1c63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695758c0d76c1c63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695758c0d76c1c63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695758c0d76c1c63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95758c0d76c1c6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695758c0d76c1c6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695758c0d76c1c6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695758c0d76c1c6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695758c0d76c1c6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695758c0d76c1c6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695758c0d76c1c63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695758c0d76c1c6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695758c0d76c1c6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695758c0d76c1c6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609b87ef19f614fe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609b87ef19f614fe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09b87ef19f614fe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09b87ef19f614fe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ca43efb49f03aae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ca43efb49f03aae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09b87ef19f614fe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09b87ef19f614fe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609b87ef19f614fe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609b87ef19f614fe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09b87ef19f614fe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609b87ef19f614fe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57fd25c31f544a66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57fd25c31f544a66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57fd25c31f544a66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57fd25c31f544a66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7fd25c31f544a66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7fd25c31f544a66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1313c66e8ce0de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1313c66e8ce0de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1313c66e8ce0de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1313c66e8ce0de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1313c66e8ce0de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1313c66e8ce0de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lt1"/>
              </a:buClr>
              <a:buSzPts val="8000"/>
              <a:buNone/>
              <a:defRPr sz="8000">
                <a:solidFill>
                  <a:schemeClr val="lt1"/>
                </a:solidFill>
              </a:defRPr>
            </a:lvl1pPr>
            <a:lvl2pPr lvl="1" algn="ctr" rtl="0">
              <a:spcBef>
                <a:spcPts val="0"/>
              </a:spcBef>
              <a:spcAft>
                <a:spcPts val="0"/>
              </a:spcAft>
              <a:buClr>
                <a:schemeClr val="lt1"/>
              </a:buClr>
              <a:buSzPts val="8000"/>
              <a:buNone/>
              <a:defRPr sz="8000">
                <a:solidFill>
                  <a:schemeClr val="lt1"/>
                </a:solidFill>
              </a:defRPr>
            </a:lvl2pPr>
            <a:lvl3pPr lvl="2" algn="ctr" rtl="0">
              <a:spcBef>
                <a:spcPts val="0"/>
              </a:spcBef>
              <a:spcAft>
                <a:spcPts val="0"/>
              </a:spcAft>
              <a:buClr>
                <a:schemeClr val="lt1"/>
              </a:buClr>
              <a:buSzPts val="8000"/>
              <a:buNone/>
              <a:defRPr sz="8000">
                <a:solidFill>
                  <a:schemeClr val="lt1"/>
                </a:solidFill>
              </a:defRPr>
            </a:lvl3pPr>
            <a:lvl4pPr lvl="3" algn="ctr" rtl="0">
              <a:spcBef>
                <a:spcPts val="0"/>
              </a:spcBef>
              <a:spcAft>
                <a:spcPts val="0"/>
              </a:spcAft>
              <a:buClr>
                <a:schemeClr val="lt1"/>
              </a:buClr>
              <a:buSzPts val="8000"/>
              <a:buNone/>
              <a:defRPr sz="8000">
                <a:solidFill>
                  <a:schemeClr val="lt1"/>
                </a:solidFill>
              </a:defRPr>
            </a:lvl4pPr>
            <a:lvl5pPr lvl="4" algn="ctr" rtl="0">
              <a:spcBef>
                <a:spcPts val="0"/>
              </a:spcBef>
              <a:spcAft>
                <a:spcPts val="0"/>
              </a:spcAft>
              <a:buClr>
                <a:schemeClr val="lt1"/>
              </a:buClr>
              <a:buSzPts val="8000"/>
              <a:buNone/>
              <a:defRPr sz="8000">
                <a:solidFill>
                  <a:schemeClr val="lt1"/>
                </a:solidFill>
              </a:defRPr>
            </a:lvl5pPr>
            <a:lvl6pPr lvl="5" algn="ctr" rtl="0">
              <a:spcBef>
                <a:spcPts val="0"/>
              </a:spcBef>
              <a:spcAft>
                <a:spcPts val="0"/>
              </a:spcAft>
              <a:buClr>
                <a:schemeClr val="lt1"/>
              </a:buClr>
              <a:buSzPts val="8000"/>
              <a:buNone/>
              <a:defRPr sz="8000">
                <a:solidFill>
                  <a:schemeClr val="lt1"/>
                </a:solidFill>
              </a:defRPr>
            </a:lvl6pPr>
            <a:lvl7pPr lvl="6" algn="ctr" rtl="0">
              <a:spcBef>
                <a:spcPts val="0"/>
              </a:spcBef>
              <a:spcAft>
                <a:spcPts val="0"/>
              </a:spcAft>
              <a:buClr>
                <a:schemeClr val="lt1"/>
              </a:buClr>
              <a:buSzPts val="8000"/>
              <a:buNone/>
              <a:defRPr sz="8000">
                <a:solidFill>
                  <a:schemeClr val="lt1"/>
                </a:solidFill>
              </a:defRPr>
            </a:lvl7pPr>
            <a:lvl8pPr lvl="7" algn="ctr" rtl="0">
              <a:spcBef>
                <a:spcPts val="0"/>
              </a:spcBef>
              <a:spcAft>
                <a:spcPts val="0"/>
              </a:spcAft>
              <a:buClr>
                <a:schemeClr val="lt1"/>
              </a:buClr>
              <a:buSzPts val="8000"/>
              <a:buNone/>
              <a:defRPr sz="8000">
                <a:solidFill>
                  <a:schemeClr val="lt1"/>
                </a:solidFill>
              </a:defRPr>
            </a:lvl8pPr>
            <a:lvl9pPr lvl="8" algn="ctr" rtl="0">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Clr>
                <a:schemeClr val="lt1"/>
              </a:buClr>
              <a:buSzPts val="1300"/>
              <a:buChar char="●"/>
              <a:defRPr>
                <a:solidFill>
                  <a:schemeClr val="lt1"/>
                </a:solidFill>
              </a:defRPr>
            </a:lvl1pPr>
            <a:lvl2pPr marL="914400" lvl="1" indent="-298450" algn="ctr" rtl="0">
              <a:spcBef>
                <a:spcPts val="0"/>
              </a:spcBef>
              <a:spcAft>
                <a:spcPts val="0"/>
              </a:spcAft>
              <a:buClr>
                <a:schemeClr val="lt1"/>
              </a:buClr>
              <a:buSzPts val="1100"/>
              <a:buChar char="○"/>
              <a:defRPr>
                <a:solidFill>
                  <a:schemeClr val="lt1"/>
                </a:solidFill>
              </a:defRPr>
            </a:lvl2pPr>
            <a:lvl3pPr marL="1371600" lvl="2" indent="-298450" algn="ctr" rtl="0">
              <a:spcBef>
                <a:spcPts val="0"/>
              </a:spcBef>
              <a:spcAft>
                <a:spcPts val="0"/>
              </a:spcAft>
              <a:buClr>
                <a:schemeClr val="lt1"/>
              </a:buClr>
              <a:buSzPts val="1100"/>
              <a:buChar char="■"/>
              <a:defRPr>
                <a:solidFill>
                  <a:schemeClr val="lt1"/>
                </a:solidFill>
              </a:defRPr>
            </a:lvl3pPr>
            <a:lvl4pPr marL="1828800" lvl="3" indent="-298450" algn="ctr" rtl="0">
              <a:spcBef>
                <a:spcPts val="0"/>
              </a:spcBef>
              <a:spcAft>
                <a:spcPts val="0"/>
              </a:spcAft>
              <a:buClr>
                <a:schemeClr val="lt1"/>
              </a:buClr>
              <a:buSzPts val="1100"/>
              <a:buChar char="●"/>
              <a:defRPr>
                <a:solidFill>
                  <a:schemeClr val="lt1"/>
                </a:solidFill>
              </a:defRPr>
            </a:lvl4pPr>
            <a:lvl5pPr marL="2286000" lvl="4" indent="-298450" algn="ctr" rtl="0">
              <a:spcBef>
                <a:spcPts val="0"/>
              </a:spcBef>
              <a:spcAft>
                <a:spcPts val="0"/>
              </a:spcAft>
              <a:buClr>
                <a:schemeClr val="lt1"/>
              </a:buClr>
              <a:buSzPts val="1100"/>
              <a:buChar char="○"/>
              <a:defRPr>
                <a:solidFill>
                  <a:schemeClr val="lt1"/>
                </a:solidFill>
              </a:defRPr>
            </a:lvl5pPr>
            <a:lvl6pPr marL="2743200" lvl="5" indent="-298450" algn="ctr" rtl="0">
              <a:spcBef>
                <a:spcPts val="0"/>
              </a:spcBef>
              <a:spcAft>
                <a:spcPts val="0"/>
              </a:spcAft>
              <a:buClr>
                <a:schemeClr val="lt1"/>
              </a:buClr>
              <a:buSzPts val="1100"/>
              <a:buChar char="■"/>
              <a:defRPr>
                <a:solidFill>
                  <a:schemeClr val="lt1"/>
                </a:solidFill>
              </a:defRPr>
            </a:lvl6pPr>
            <a:lvl7pPr marL="3200400" lvl="6" indent="-298450" algn="ctr" rtl="0">
              <a:spcBef>
                <a:spcPts val="0"/>
              </a:spcBef>
              <a:spcAft>
                <a:spcPts val="0"/>
              </a:spcAft>
              <a:buClr>
                <a:schemeClr val="lt1"/>
              </a:buClr>
              <a:buSzPts val="1100"/>
              <a:buChar char="●"/>
              <a:defRPr>
                <a:solidFill>
                  <a:schemeClr val="lt1"/>
                </a:solidFill>
              </a:defRPr>
            </a:lvl7pPr>
            <a:lvl8pPr marL="3657600" lvl="7" indent="-298450" algn="ctr" rtl="0">
              <a:spcBef>
                <a:spcPts val="0"/>
              </a:spcBef>
              <a:spcAft>
                <a:spcPts val="0"/>
              </a:spcAft>
              <a:buClr>
                <a:schemeClr val="lt1"/>
              </a:buClr>
              <a:buSzPts val="1100"/>
              <a:buChar char="○"/>
              <a:defRPr>
                <a:solidFill>
                  <a:schemeClr val="lt1"/>
                </a:solidFill>
              </a:defRPr>
            </a:lvl8pPr>
            <a:lvl9pPr marL="4114800" lvl="8" indent="-298450" algn="ctr" rtl="0">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rtl="0">
              <a:buNone/>
              <a:defRPr sz="900">
                <a:solidFill>
                  <a:schemeClr val="dk2"/>
                </a:solidFill>
                <a:latin typeface="Nunito"/>
                <a:ea typeface="Nunito"/>
                <a:cs typeface="Nunito"/>
                <a:sym typeface="Nunito"/>
              </a:defRPr>
            </a:lvl1pPr>
            <a:lvl2pPr lvl="1" algn="r" rtl="0">
              <a:buNone/>
              <a:defRPr sz="900">
                <a:solidFill>
                  <a:schemeClr val="dk2"/>
                </a:solidFill>
                <a:latin typeface="Nunito"/>
                <a:ea typeface="Nunito"/>
                <a:cs typeface="Nunito"/>
                <a:sym typeface="Nunito"/>
              </a:defRPr>
            </a:lvl2pPr>
            <a:lvl3pPr lvl="2" algn="r" rtl="0">
              <a:buNone/>
              <a:defRPr sz="900">
                <a:solidFill>
                  <a:schemeClr val="dk2"/>
                </a:solidFill>
                <a:latin typeface="Nunito"/>
                <a:ea typeface="Nunito"/>
                <a:cs typeface="Nunito"/>
                <a:sym typeface="Nunito"/>
              </a:defRPr>
            </a:lvl3pPr>
            <a:lvl4pPr lvl="3" algn="r" rtl="0">
              <a:buNone/>
              <a:defRPr sz="900">
                <a:solidFill>
                  <a:schemeClr val="dk2"/>
                </a:solidFill>
                <a:latin typeface="Nunito"/>
                <a:ea typeface="Nunito"/>
                <a:cs typeface="Nunito"/>
                <a:sym typeface="Nunito"/>
              </a:defRPr>
            </a:lvl4pPr>
            <a:lvl5pPr lvl="4" algn="r" rtl="0">
              <a:buNone/>
              <a:defRPr sz="900">
                <a:solidFill>
                  <a:schemeClr val="dk2"/>
                </a:solidFill>
                <a:latin typeface="Nunito"/>
                <a:ea typeface="Nunito"/>
                <a:cs typeface="Nunito"/>
                <a:sym typeface="Nunito"/>
              </a:defRPr>
            </a:lvl5pPr>
            <a:lvl6pPr lvl="5" algn="r" rtl="0">
              <a:buNone/>
              <a:defRPr sz="900">
                <a:solidFill>
                  <a:schemeClr val="dk2"/>
                </a:solidFill>
                <a:latin typeface="Nunito"/>
                <a:ea typeface="Nunito"/>
                <a:cs typeface="Nunito"/>
                <a:sym typeface="Nunito"/>
              </a:defRPr>
            </a:lvl6pPr>
            <a:lvl7pPr lvl="6" algn="r" rtl="0">
              <a:buNone/>
              <a:defRPr sz="900">
                <a:solidFill>
                  <a:schemeClr val="dk2"/>
                </a:solidFill>
                <a:latin typeface="Nunito"/>
                <a:ea typeface="Nunito"/>
                <a:cs typeface="Nunito"/>
                <a:sym typeface="Nunito"/>
              </a:defRPr>
            </a:lvl7pPr>
            <a:lvl8pPr lvl="7" algn="r" rtl="0">
              <a:buNone/>
              <a:defRPr sz="900">
                <a:solidFill>
                  <a:schemeClr val="dk2"/>
                </a:solidFill>
                <a:latin typeface="Nunito"/>
                <a:ea typeface="Nunito"/>
                <a:cs typeface="Nunito"/>
                <a:sym typeface="Nunito"/>
              </a:defRPr>
            </a:lvl8pPr>
            <a:lvl9pPr lvl="8" algn="r" rtl="0">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778643" y="1448694"/>
            <a:ext cx="59841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u="sng">
                <a:solidFill>
                  <a:srgbClr val="D9D2E9"/>
                </a:solidFill>
              </a:rPr>
              <a:t>HerbalCare Shopping Website</a:t>
            </a:r>
            <a:endParaRPr u="sng">
              <a:solidFill>
                <a:srgbClr val="D9D2E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3"/>
          <p:cNvSpPr txBox="1">
            <a:spLocks noGrp="1"/>
          </p:cNvSpPr>
          <p:nvPr>
            <p:ph type="subTitle" idx="1"/>
          </p:nvPr>
        </p:nvSpPr>
        <p:spPr>
          <a:xfrm>
            <a:off x="459375" y="312299"/>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Contact_us Table:-</a:t>
            </a:r>
            <a:endParaRPr u="sng">
              <a:solidFill>
                <a:srgbClr val="D9D2E9"/>
              </a:solidFill>
            </a:endParaRPr>
          </a:p>
        </p:txBody>
      </p:sp>
      <p:pic>
        <p:nvPicPr>
          <p:cNvPr id="340" name="Google Shape;340;p23"/>
          <p:cNvPicPr preferRelativeResize="0"/>
          <p:nvPr/>
        </p:nvPicPr>
        <p:blipFill>
          <a:blip r:embed="rId3">
            <a:alphaModFix/>
          </a:blip>
          <a:stretch>
            <a:fillRect/>
          </a:stretch>
        </p:blipFill>
        <p:spPr>
          <a:xfrm>
            <a:off x="459375" y="821996"/>
            <a:ext cx="6448425" cy="1562100"/>
          </a:xfrm>
          <a:prstGeom prst="rect">
            <a:avLst/>
          </a:prstGeom>
          <a:noFill/>
          <a:ln>
            <a:noFill/>
          </a:ln>
        </p:spPr>
      </p:pic>
      <p:sp>
        <p:nvSpPr>
          <p:cNvPr id="341" name="Google Shape;341;p23"/>
          <p:cNvSpPr txBox="1"/>
          <p:nvPr/>
        </p:nvSpPr>
        <p:spPr>
          <a:xfrm>
            <a:off x="459369" y="2656643"/>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Order_status Table:-</a:t>
            </a:r>
            <a:endParaRPr sz="1600" u="sng">
              <a:solidFill>
                <a:srgbClr val="D9D2E9"/>
              </a:solidFill>
              <a:latin typeface="Nunito"/>
              <a:ea typeface="Nunito"/>
              <a:cs typeface="Nunito"/>
              <a:sym typeface="Nunito"/>
            </a:endParaRPr>
          </a:p>
        </p:txBody>
      </p:sp>
      <p:pic>
        <p:nvPicPr>
          <p:cNvPr id="342" name="Google Shape;342;p23"/>
          <p:cNvPicPr preferRelativeResize="0"/>
          <p:nvPr/>
        </p:nvPicPr>
        <p:blipFill rotWithShape="1">
          <a:blip r:embed="rId4">
            <a:alphaModFix/>
          </a:blip>
          <a:srcRect b="13367"/>
          <a:stretch/>
        </p:blipFill>
        <p:spPr>
          <a:xfrm>
            <a:off x="459375" y="3363900"/>
            <a:ext cx="7029450" cy="135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4"/>
          <p:cNvSpPr txBox="1">
            <a:spLocks noGrp="1"/>
          </p:cNvSpPr>
          <p:nvPr>
            <p:ph type="subTitle" idx="1"/>
          </p:nvPr>
        </p:nvSpPr>
        <p:spPr>
          <a:xfrm>
            <a:off x="316500" y="339657"/>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Order Table:-</a:t>
            </a:r>
            <a:endParaRPr u="sng">
              <a:solidFill>
                <a:srgbClr val="D9D2E9"/>
              </a:solidFill>
            </a:endParaRPr>
          </a:p>
        </p:txBody>
      </p:sp>
      <p:pic>
        <p:nvPicPr>
          <p:cNvPr id="348" name="Google Shape;348;p24"/>
          <p:cNvPicPr preferRelativeResize="0"/>
          <p:nvPr/>
        </p:nvPicPr>
        <p:blipFill>
          <a:blip r:embed="rId3">
            <a:alphaModFix/>
          </a:blip>
          <a:stretch>
            <a:fillRect/>
          </a:stretch>
        </p:blipFill>
        <p:spPr>
          <a:xfrm>
            <a:off x="316500" y="1035050"/>
            <a:ext cx="7168225" cy="381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5"/>
          <p:cNvSpPr txBox="1">
            <a:spLocks noGrp="1"/>
          </p:cNvSpPr>
          <p:nvPr>
            <p:ph type="subTitle" idx="1"/>
          </p:nvPr>
        </p:nvSpPr>
        <p:spPr>
          <a:xfrm>
            <a:off x="316500" y="241404"/>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Categories Table:-</a:t>
            </a:r>
            <a:endParaRPr u="sng">
              <a:solidFill>
                <a:srgbClr val="D9D2E9"/>
              </a:solidFill>
            </a:endParaRPr>
          </a:p>
        </p:txBody>
      </p:sp>
      <p:pic>
        <p:nvPicPr>
          <p:cNvPr id="354" name="Google Shape;354;p25"/>
          <p:cNvPicPr preferRelativeResize="0"/>
          <p:nvPr/>
        </p:nvPicPr>
        <p:blipFill>
          <a:blip r:embed="rId3">
            <a:alphaModFix/>
          </a:blip>
          <a:stretch>
            <a:fillRect/>
          </a:stretch>
        </p:blipFill>
        <p:spPr>
          <a:xfrm>
            <a:off x="316500" y="715820"/>
            <a:ext cx="5886450" cy="1261900"/>
          </a:xfrm>
          <a:prstGeom prst="rect">
            <a:avLst/>
          </a:prstGeom>
          <a:noFill/>
          <a:ln>
            <a:noFill/>
          </a:ln>
        </p:spPr>
      </p:pic>
      <p:sp>
        <p:nvSpPr>
          <p:cNvPr id="355" name="Google Shape;355;p25"/>
          <p:cNvSpPr txBox="1"/>
          <p:nvPr/>
        </p:nvSpPr>
        <p:spPr>
          <a:xfrm>
            <a:off x="316494" y="2086805"/>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Product:-</a:t>
            </a:r>
            <a:endParaRPr sz="1600" u="sng">
              <a:solidFill>
                <a:srgbClr val="D9D2E9"/>
              </a:solidFill>
              <a:latin typeface="Nunito"/>
              <a:ea typeface="Nunito"/>
              <a:cs typeface="Nunito"/>
              <a:sym typeface="Nunito"/>
            </a:endParaRPr>
          </a:p>
        </p:txBody>
      </p:sp>
      <p:pic>
        <p:nvPicPr>
          <p:cNvPr id="356" name="Google Shape;356;p25"/>
          <p:cNvPicPr preferRelativeResize="0"/>
          <p:nvPr/>
        </p:nvPicPr>
        <p:blipFill>
          <a:blip r:embed="rId4">
            <a:alphaModFix/>
          </a:blip>
          <a:stretch>
            <a:fillRect/>
          </a:stretch>
        </p:blipFill>
        <p:spPr>
          <a:xfrm>
            <a:off x="316500" y="2571750"/>
            <a:ext cx="6315525" cy="238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6"/>
          <p:cNvSpPr txBox="1">
            <a:spLocks noGrp="1"/>
          </p:cNvSpPr>
          <p:nvPr>
            <p:ph type="ctrTitle"/>
          </p:nvPr>
        </p:nvSpPr>
        <p:spPr>
          <a:xfrm>
            <a:off x="2444250" y="1635288"/>
            <a:ext cx="4255500" cy="1872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GB" b="0" u="sng">
                <a:solidFill>
                  <a:srgbClr val="D9D2E9"/>
                </a:solidFill>
              </a:rPr>
              <a:t>I/o Screen Design</a:t>
            </a:r>
            <a:endParaRPr b="0" u="sng">
              <a:solidFill>
                <a:srgbClr val="D9D2E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pic>
        <p:nvPicPr>
          <p:cNvPr id="366" name="Google Shape;366;p27"/>
          <p:cNvPicPr preferRelativeResize="0"/>
          <p:nvPr/>
        </p:nvPicPr>
        <p:blipFill>
          <a:blip r:embed="rId3">
            <a:alphaModFix/>
          </a:blip>
          <a:stretch>
            <a:fillRect/>
          </a:stretch>
        </p:blipFill>
        <p:spPr>
          <a:xfrm>
            <a:off x="322150" y="1427200"/>
            <a:ext cx="4249849" cy="2964199"/>
          </a:xfrm>
          <a:prstGeom prst="rect">
            <a:avLst/>
          </a:prstGeom>
          <a:noFill/>
          <a:ln>
            <a:noFill/>
          </a:ln>
        </p:spPr>
      </p:pic>
      <p:sp>
        <p:nvSpPr>
          <p:cNvPr id="367" name="Google Shape;367;p27"/>
          <p:cNvSpPr txBox="1">
            <a:spLocks noGrp="1"/>
          </p:cNvSpPr>
          <p:nvPr>
            <p:ph type="subTitle" idx="1"/>
          </p:nvPr>
        </p:nvSpPr>
        <p:spPr>
          <a:xfrm>
            <a:off x="3389075" y="772550"/>
            <a:ext cx="2054400" cy="599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GB" b="1" u="sng">
                <a:solidFill>
                  <a:srgbClr val="D9D2E9"/>
                </a:solidFill>
              </a:rPr>
              <a:t>Welcome Page</a:t>
            </a:r>
            <a:endParaRPr b="1" u="sng">
              <a:solidFill>
                <a:srgbClr val="D9D2E9"/>
              </a:solidFill>
            </a:endParaRPr>
          </a:p>
        </p:txBody>
      </p:sp>
      <p:pic>
        <p:nvPicPr>
          <p:cNvPr id="368" name="Google Shape;368;p27"/>
          <p:cNvPicPr preferRelativeResize="0"/>
          <p:nvPr/>
        </p:nvPicPr>
        <p:blipFill>
          <a:blip r:embed="rId4">
            <a:alphaModFix/>
          </a:blip>
          <a:stretch>
            <a:fillRect/>
          </a:stretch>
        </p:blipFill>
        <p:spPr>
          <a:xfrm>
            <a:off x="4846450" y="1427200"/>
            <a:ext cx="4145151" cy="2964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8"/>
          <p:cNvSpPr txBox="1">
            <a:spLocks noGrp="1"/>
          </p:cNvSpPr>
          <p:nvPr>
            <p:ph type="subTitle" idx="1"/>
          </p:nvPr>
        </p:nvSpPr>
        <p:spPr>
          <a:xfrm>
            <a:off x="3297425" y="706050"/>
            <a:ext cx="2392200" cy="38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700" b="1" u="sng">
                <a:solidFill>
                  <a:srgbClr val="D9D2E9"/>
                </a:solidFill>
              </a:rPr>
              <a:t>Home Page</a:t>
            </a:r>
            <a:endParaRPr sz="1700" b="1" u="sng">
              <a:solidFill>
                <a:srgbClr val="D9D2E9"/>
              </a:solidFill>
            </a:endParaRPr>
          </a:p>
        </p:txBody>
      </p:sp>
      <p:pic>
        <p:nvPicPr>
          <p:cNvPr id="374" name="Google Shape;374;p28"/>
          <p:cNvPicPr preferRelativeResize="0"/>
          <p:nvPr/>
        </p:nvPicPr>
        <p:blipFill>
          <a:blip r:embed="rId3">
            <a:alphaModFix/>
          </a:blip>
          <a:stretch>
            <a:fillRect/>
          </a:stretch>
        </p:blipFill>
        <p:spPr>
          <a:xfrm>
            <a:off x="152400" y="1467650"/>
            <a:ext cx="4212074" cy="2893625"/>
          </a:xfrm>
          <a:prstGeom prst="rect">
            <a:avLst/>
          </a:prstGeom>
          <a:noFill/>
          <a:ln>
            <a:noFill/>
          </a:ln>
        </p:spPr>
      </p:pic>
      <p:pic>
        <p:nvPicPr>
          <p:cNvPr id="375" name="Google Shape;375;p28"/>
          <p:cNvPicPr preferRelativeResize="0"/>
          <p:nvPr/>
        </p:nvPicPr>
        <p:blipFill>
          <a:blip r:embed="rId4">
            <a:alphaModFix/>
          </a:blip>
          <a:stretch>
            <a:fillRect/>
          </a:stretch>
        </p:blipFill>
        <p:spPr>
          <a:xfrm>
            <a:off x="4516875" y="1467650"/>
            <a:ext cx="4474726" cy="289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txBox="1">
            <a:spLocks noGrp="1"/>
          </p:cNvSpPr>
          <p:nvPr>
            <p:ph type="subTitle" idx="1"/>
          </p:nvPr>
        </p:nvSpPr>
        <p:spPr>
          <a:xfrm>
            <a:off x="575850" y="253625"/>
            <a:ext cx="1736700" cy="574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700" u="sng">
                <a:solidFill>
                  <a:srgbClr val="D9D2E9"/>
                </a:solidFill>
              </a:rPr>
              <a:t>New Arrivals</a:t>
            </a:r>
            <a:endParaRPr sz="1700" u="sng">
              <a:solidFill>
                <a:srgbClr val="D9D2E9"/>
              </a:solidFill>
            </a:endParaRPr>
          </a:p>
        </p:txBody>
      </p:sp>
      <p:pic>
        <p:nvPicPr>
          <p:cNvPr id="381" name="Google Shape;381;p29"/>
          <p:cNvPicPr preferRelativeResize="0"/>
          <p:nvPr/>
        </p:nvPicPr>
        <p:blipFill>
          <a:blip r:embed="rId3">
            <a:alphaModFix/>
          </a:blip>
          <a:stretch>
            <a:fillRect/>
          </a:stretch>
        </p:blipFill>
        <p:spPr>
          <a:xfrm>
            <a:off x="227425" y="949575"/>
            <a:ext cx="4192177" cy="3244349"/>
          </a:xfrm>
          <a:prstGeom prst="rect">
            <a:avLst/>
          </a:prstGeom>
          <a:noFill/>
          <a:ln>
            <a:noFill/>
          </a:ln>
        </p:spPr>
      </p:pic>
      <p:pic>
        <p:nvPicPr>
          <p:cNvPr id="382" name="Google Shape;382;p29"/>
          <p:cNvPicPr preferRelativeResize="0"/>
          <p:nvPr/>
        </p:nvPicPr>
        <p:blipFill>
          <a:blip r:embed="rId4">
            <a:alphaModFix/>
          </a:blip>
          <a:stretch>
            <a:fillRect/>
          </a:stretch>
        </p:blipFill>
        <p:spPr>
          <a:xfrm>
            <a:off x="4572000" y="949575"/>
            <a:ext cx="4419600" cy="3244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Google Shape;387;p30"/>
          <p:cNvPicPr preferRelativeResize="0"/>
          <p:nvPr/>
        </p:nvPicPr>
        <p:blipFill>
          <a:blip r:embed="rId3">
            <a:alphaModFix/>
          </a:blip>
          <a:stretch>
            <a:fillRect/>
          </a:stretch>
        </p:blipFill>
        <p:spPr>
          <a:xfrm>
            <a:off x="919375" y="1189086"/>
            <a:ext cx="6592526" cy="3420951"/>
          </a:xfrm>
          <a:prstGeom prst="rect">
            <a:avLst/>
          </a:prstGeom>
          <a:noFill/>
          <a:ln>
            <a:noFill/>
          </a:ln>
        </p:spPr>
      </p:pic>
      <p:sp>
        <p:nvSpPr>
          <p:cNvPr id="388" name="Google Shape;388;p30"/>
          <p:cNvSpPr txBox="1"/>
          <p:nvPr/>
        </p:nvSpPr>
        <p:spPr>
          <a:xfrm>
            <a:off x="919375" y="484975"/>
            <a:ext cx="7626000" cy="70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Register/Log In Page</a:t>
            </a:r>
            <a:endParaRPr sz="1700" u="sng">
              <a:solidFill>
                <a:srgbClr val="D9D2E9"/>
              </a:solidFill>
              <a:latin typeface="Nunito"/>
              <a:ea typeface="Nunito"/>
              <a:cs typeface="Nunito"/>
              <a:sym typeface="Nunito"/>
            </a:endParaRPr>
          </a:p>
          <a:p>
            <a:pPr marL="0" lvl="0" indent="0" algn="l" rtl="0">
              <a:spcBef>
                <a:spcPts val="0"/>
              </a:spcBef>
              <a:spcAft>
                <a:spcPts val="0"/>
              </a:spcAft>
              <a:buNone/>
            </a:pPr>
            <a:endParaRPr sz="1700" u="sng">
              <a:solidFill>
                <a:srgbClr val="D9D2E9"/>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pic>
        <p:nvPicPr>
          <p:cNvPr id="393" name="Google Shape;393;p31"/>
          <p:cNvPicPr preferRelativeResize="0"/>
          <p:nvPr/>
        </p:nvPicPr>
        <p:blipFill>
          <a:blip r:embed="rId3">
            <a:alphaModFix/>
          </a:blip>
          <a:stretch>
            <a:fillRect/>
          </a:stretch>
        </p:blipFill>
        <p:spPr>
          <a:xfrm>
            <a:off x="220875" y="1462179"/>
            <a:ext cx="4081100" cy="3355826"/>
          </a:xfrm>
          <a:prstGeom prst="rect">
            <a:avLst/>
          </a:prstGeom>
          <a:noFill/>
          <a:ln>
            <a:noFill/>
          </a:ln>
        </p:spPr>
      </p:pic>
      <p:pic>
        <p:nvPicPr>
          <p:cNvPr id="394" name="Google Shape;394;p31"/>
          <p:cNvPicPr preferRelativeResize="0"/>
          <p:nvPr/>
        </p:nvPicPr>
        <p:blipFill>
          <a:blip r:embed="rId4">
            <a:alphaModFix/>
          </a:blip>
          <a:stretch>
            <a:fillRect/>
          </a:stretch>
        </p:blipFill>
        <p:spPr>
          <a:xfrm>
            <a:off x="4866247" y="1462175"/>
            <a:ext cx="4081101" cy="3355824"/>
          </a:xfrm>
          <a:prstGeom prst="rect">
            <a:avLst/>
          </a:prstGeom>
          <a:noFill/>
          <a:ln>
            <a:noFill/>
          </a:ln>
        </p:spPr>
      </p:pic>
      <p:sp>
        <p:nvSpPr>
          <p:cNvPr id="395" name="Google Shape;395;p31"/>
          <p:cNvSpPr txBox="1"/>
          <p:nvPr/>
        </p:nvSpPr>
        <p:spPr>
          <a:xfrm>
            <a:off x="220875" y="771029"/>
            <a:ext cx="51858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Add To Cart</a:t>
            </a:r>
            <a:endParaRPr sz="1700" u="sng">
              <a:solidFill>
                <a:srgbClr val="D9D2E9"/>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pic>
        <p:nvPicPr>
          <p:cNvPr id="400" name="Google Shape;400;p32"/>
          <p:cNvPicPr preferRelativeResize="0"/>
          <p:nvPr/>
        </p:nvPicPr>
        <p:blipFill>
          <a:blip r:embed="rId3">
            <a:alphaModFix/>
          </a:blip>
          <a:stretch>
            <a:fillRect/>
          </a:stretch>
        </p:blipFill>
        <p:spPr>
          <a:xfrm>
            <a:off x="152400" y="1096175"/>
            <a:ext cx="4419601" cy="3534200"/>
          </a:xfrm>
          <a:prstGeom prst="rect">
            <a:avLst/>
          </a:prstGeom>
          <a:noFill/>
          <a:ln>
            <a:noFill/>
          </a:ln>
        </p:spPr>
      </p:pic>
      <p:pic>
        <p:nvPicPr>
          <p:cNvPr id="401" name="Google Shape;401;p32"/>
          <p:cNvPicPr preferRelativeResize="0"/>
          <p:nvPr/>
        </p:nvPicPr>
        <p:blipFill>
          <a:blip r:embed="rId4">
            <a:alphaModFix/>
          </a:blip>
          <a:stretch>
            <a:fillRect/>
          </a:stretch>
        </p:blipFill>
        <p:spPr>
          <a:xfrm>
            <a:off x="4803025" y="1096175"/>
            <a:ext cx="4040050" cy="3534200"/>
          </a:xfrm>
          <a:prstGeom prst="rect">
            <a:avLst/>
          </a:prstGeom>
          <a:noFill/>
          <a:ln>
            <a:noFill/>
          </a:ln>
        </p:spPr>
      </p:pic>
      <p:sp>
        <p:nvSpPr>
          <p:cNvPr id="402" name="Google Shape;402;p32"/>
          <p:cNvSpPr txBox="1"/>
          <p:nvPr/>
        </p:nvSpPr>
        <p:spPr>
          <a:xfrm>
            <a:off x="152394" y="429579"/>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b="1" u="sng">
                <a:solidFill>
                  <a:srgbClr val="D9D2E9"/>
                </a:solidFill>
                <a:latin typeface="Nunito"/>
                <a:ea typeface="Nunito"/>
                <a:cs typeface="Nunito"/>
                <a:sym typeface="Nunito"/>
              </a:rPr>
              <a:t>Checkout Page</a:t>
            </a:r>
            <a:endParaRPr sz="1700" b="1" u="sng">
              <a:solidFill>
                <a:srgbClr val="D9D2E9"/>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subTitle" idx="4294967295"/>
          </p:nvPr>
        </p:nvSpPr>
        <p:spPr>
          <a:xfrm>
            <a:off x="0" y="0"/>
            <a:ext cx="9144000" cy="5143500"/>
          </a:xfrm>
          <a:prstGeom prst="rect">
            <a:avLst/>
          </a:prstGeom>
          <a:solidFill>
            <a:srgbClr val="0C343D"/>
          </a:solidFill>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1" name="Google Shape;291;p15"/>
          <p:cNvPicPr preferRelativeResize="0"/>
          <p:nvPr/>
        </p:nvPicPr>
        <p:blipFill>
          <a:blip r:embed="rId3">
            <a:alphaModFix/>
          </a:blip>
          <a:stretch>
            <a:fillRect/>
          </a:stretch>
        </p:blipFill>
        <p:spPr>
          <a:xfrm>
            <a:off x="1095375" y="-640773"/>
            <a:ext cx="6953250" cy="6953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33"/>
          <p:cNvPicPr preferRelativeResize="0"/>
          <p:nvPr/>
        </p:nvPicPr>
        <p:blipFill>
          <a:blip r:embed="rId3">
            <a:alphaModFix/>
          </a:blip>
          <a:stretch>
            <a:fillRect/>
          </a:stretch>
        </p:blipFill>
        <p:spPr>
          <a:xfrm>
            <a:off x="296875" y="916500"/>
            <a:ext cx="8266623" cy="3595351"/>
          </a:xfrm>
          <a:prstGeom prst="rect">
            <a:avLst/>
          </a:prstGeom>
          <a:noFill/>
          <a:ln>
            <a:noFill/>
          </a:ln>
        </p:spPr>
      </p:pic>
      <p:sp>
        <p:nvSpPr>
          <p:cNvPr id="408" name="Google Shape;408;p33"/>
          <p:cNvSpPr txBox="1"/>
          <p:nvPr/>
        </p:nvSpPr>
        <p:spPr>
          <a:xfrm>
            <a:off x="296869" y="334471"/>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Online Payment Page</a:t>
            </a:r>
            <a:endParaRPr sz="1700" u="sng">
              <a:solidFill>
                <a:srgbClr val="D9D2E9"/>
              </a:solidFill>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34"/>
          <p:cNvPicPr preferRelativeResize="0"/>
          <p:nvPr/>
        </p:nvPicPr>
        <p:blipFill>
          <a:blip r:embed="rId3">
            <a:alphaModFix/>
          </a:blip>
          <a:stretch>
            <a:fillRect/>
          </a:stretch>
        </p:blipFill>
        <p:spPr>
          <a:xfrm>
            <a:off x="1189250" y="1068475"/>
            <a:ext cx="6712901" cy="3316000"/>
          </a:xfrm>
          <a:prstGeom prst="rect">
            <a:avLst/>
          </a:prstGeom>
          <a:noFill/>
          <a:ln>
            <a:noFill/>
          </a:ln>
        </p:spPr>
      </p:pic>
      <p:sp>
        <p:nvSpPr>
          <p:cNvPr id="414" name="Google Shape;414;p34"/>
          <p:cNvSpPr txBox="1"/>
          <p:nvPr/>
        </p:nvSpPr>
        <p:spPr>
          <a:xfrm>
            <a:off x="302512" y="221078"/>
            <a:ext cx="7315200" cy="70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Details Page</a:t>
            </a:r>
            <a:endParaRPr sz="1700" u="sng">
              <a:solidFill>
                <a:srgbClr val="D9D2E9"/>
              </a:solidFill>
              <a:latin typeface="Nunito"/>
              <a:ea typeface="Nunito"/>
              <a:cs typeface="Nunito"/>
              <a:sym typeface="Nunito"/>
            </a:endParaRPr>
          </a:p>
          <a:p>
            <a:pPr marL="0" lvl="0" indent="0" algn="l" rtl="0">
              <a:spcBef>
                <a:spcPts val="0"/>
              </a:spcBef>
              <a:spcAft>
                <a:spcPts val="0"/>
              </a:spcAft>
              <a:buNone/>
            </a:pPr>
            <a:endParaRPr sz="1700" u="sng">
              <a:solidFill>
                <a:srgbClr val="D9D2E9"/>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Google Shape;419;p35"/>
          <p:cNvPicPr preferRelativeResize="0"/>
          <p:nvPr/>
        </p:nvPicPr>
        <p:blipFill>
          <a:blip r:embed="rId3">
            <a:alphaModFix/>
          </a:blip>
          <a:stretch>
            <a:fillRect/>
          </a:stretch>
        </p:blipFill>
        <p:spPr>
          <a:xfrm>
            <a:off x="466414" y="1401304"/>
            <a:ext cx="3819024" cy="3465750"/>
          </a:xfrm>
          <a:prstGeom prst="rect">
            <a:avLst/>
          </a:prstGeom>
          <a:noFill/>
          <a:ln>
            <a:noFill/>
          </a:ln>
        </p:spPr>
      </p:pic>
      <p:pic>
        <p:nvPicPr>
          <p:cNvPr id="420" name="Google Shape;420;p35"/>
          <p:cNvPicPr preferRelativeResize="0"/>
          <p:nvPr/>
        </p:nvPicPr>
        <p:blipFill>
          <a:blip r:embed="rId4">
            <a:alphaModFix/>
          </a:blip>
          <a:stretch>
            <a:fillRect/>
          </a:stretch>
        </p:blipFill>
        <p:spPr>
          <a:xfrm>
            <a:off x="4867897" y="1401300"/>
            <a:ext cx="3819023" cy="3465749"/>
          </a:xfrm>
          <a:prstGeom prst="rect">
            <a:avLst/>
          </a:prstGeom>
          <a:noFill/>
          <a:ln>
            <a:noFill/>
          </a:ln>
        </p:spPr>
      </p:pic>
      <p:sp>
        <p:nvSpPr>
          <p:cNvPr id="421" name="Google Shape;421;p35"/>
          <p:cNvSpPr txBox="1"/>
          <p:nvPr/>
        </p:nvSpPr>
        <p:spPr>
          <a:xfrm>
            <a:off x="919369" y="2148757"/>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Nunito"/>
              <a:ea typeface="Nunito"/>
              <a:cs typeface="Nunito"/>
              <a:sym typeface="Nunito"/>
            </a:endParaRPr>
          </a:p>
        </p:txBody>
      </p:sp>
      <p:sp>
        <p:nvSpPr>
          <p:cNvPr id="422" name="Google Shape;422;p35"/>
          <p:cNvSpPr txBox="1"/>
          <p:nvPr/>
        </p:nvSpPr>
        <p:spPr>
          <a:xfrm>
            <a:off x="466419" y="534043"/>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Tridosha Quiz</a:t>
            </a:r>
            <a:endParaRPr sz="1700" u="sng">
              <a:solidFill>
                <a:srgbClr val="D9D2E9"/>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pic>
        <p:nvPicPr>
          <p:cNvPr id="427" name="Google Shape;427;p36"/>
          <p:cNvPicPr preferRelativeResize="0"/>
          <p:nvPr/>
        </p:nvPicPr>
        <p:blipFill>
          <a:blip r:embed="rId3">
            <a:alphaModFix/>
          </a:blip>
          <a:stretch>
            <a:fillRect/>
          </a:stretch>
        </p:blipFill>
        <p:spPr>
          <a:xfrm>
            <a:off x="2022775" y="1145750"/>
            <a:ext cx="5902152" cy="3319961"/>
          </a:xfrm>
          <a:prstGeom prst="rect">
            <a:avLst/>
          </a:prstGeom>
          <a:noFill/>
          <a:ln>
            <a:noFill/>
          </a:ln>
        </p:spPr>
      </p:pic>
      <p:sp>
        <p:nvSpPr>
          <p:cNvPr id="428" name="Google Shape;428;p36"/>
          <p:cNvSpPr txBox="1"/>
          <p:nvPr/>
        </p:nvSpPr>
        <p:spPr>
          <a:xfrm>
            <a:off x="1316244" y="430530"/>
            <a:ext cx="7315200" cy="44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u="sng">
                <a:solidFill>
                  <a:srgbClr val="D9D2E9"/>
                </a:solidFill>
                <a:latin typeface="Nunito"/>
                <a:ea typeface="Nunito"/>
                <a:cs typeface="Nunito"/>
                <a:sym typeface="Nunito"/>
              </a:rPr>
              <a:t>Tridosha Quiz Result Page</a:t>
            </a:r>
            <a:endParaRPr sz="1700" u="sng">
              <a:solidFill>
                <a:srgbClr val="D9D2E9"/>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37"/>
          <p:cNvPicPr preferRelativeResize="0"/>
          <p:nvPr/>
        </p:nvPicPr>
        <p:blipFill>
          <a:blip r:embed="rId3">
            <a:alphaModFix/>
          </a:blip>
          <a:stretch>
            <a:fillRect/>
          </a:stretch>
        </p:blipFill>
        <p:spPr>
          <a:xfrm>
            <a:off x="1667950" y="1071225"/>
            <a:ext cx="6326198" cy="3374174"/>
          </a:xfrm>
          <a:prstGeom prst="rect">
            <a:avLst/>
          </a:prstGeom>
          <a:noFill/>
          <a:ln>
            <a:noFill/>
          </a:ln>
        </p:spPr>
      </p:pic>
      <p:sp>
        <p:nvSpPr>
          <p:cNvPr id="434" name="Google Shape;434;p37"/>
          <p:cNvSpPr txBox="1"/>
          <p:nvPr/>
        </p:nvSpPr>
        <p:spPr>
          <a:xfrm>
            <a:off x="1667944" y="402735"/>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Search</a:t>
            </a:r>
            <a:endParaRPr sz="1700" u="sng">
              <a:solidFill>
                <a:srgbClr val="D9D2E9"/>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38"/>
          <p:cNvPicPr preferRelativeResize="0"/>
          <p:nvPr/>
        </p:nvPicPr>
        <p:blipFill>
          <a:blip r:embed="rId3">
            <a:alphaModFix/>
          </a:blip>
          <a:stretch>
            <a:fillRect/>
          </a:stretch>
        </p:blipFill>
        <p:spPr>
          <a:xfrm>
            <a:off x="776575" y="1007175"/>
            <a:ext cx="7814350" cy="3482176"/>
          </a:xfrm>
          <a:prstGeom prst="rect">
            <a:avLst/>
          </a:prstGeom>
          <a:noFill/>
          <a:ln>
            <a:noFill/>
          </a:ln>
        </p:spPr>
      </p:pic>
      <p:sp>
        <p:nvSpPr>
          <p:cNvPr id="440" name="Google Shape;440;p38"/>
          <p:cNvSpPr txBox="1"/>
          <p:nvPr/>
        </p:nvSpPr>
        <p:spPr>
          <a:xfrm>
            <a:off x="776569" y="334471"/>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Admin Panel</a:t>
            </a:r>
            <a:endParaRPr u="sng">
              <a:solidFill>
                <a:srgbClr val="D9D2E9"/>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445" name="Google Shape;445;p39"/>
          <p:cNvPicPr preferRelativeResize="0"/>
          <p:nvPr/>
        </p:nvPicPr>
        <p:blipFill>
          <a:blip r:embed="rId3">
            <a:alphaModFix/>
          </a:blip>
          <a:stretch>
            <a:fillRect/>
          </a:stretch>
        </p:blipFill>
        <p:spPr>
          <a:xfrm>
            <a:off x="248450" y="1133600"/>
            <a:ext cx="4105099" cy="3398400"/>
          </a:xfrm>
          <a:prstGeom prst="rect">
            <a:avLst/>
          </a:prstGeom>
          <a:noFill/>
          <a:ln>
            <a:noFill/>
          </a:ln>
        </p:spPr>
      </p:pic>
      <p:pic>
        <p:nvPicPr>
          <p:cNvPr id="446" name="Google Shape;446;p39"/>
          <p:cNvPicPr preferRelativeResize="0"/>
          <p:nvPr/>
        </p:nvPicPr>
        <p:blipFill>
          <a:blip r:embed="rId4">
            <a:alphaModFix/>
          </a:blip>
          <a:stretch>
            <a:fillRect/>
          </a:stretch>
        </p:blipFill>
        <p:spPr>
          <a:xfrm>
            <a:off x="4572000" y="1133600"/>
            <a:ext cx="4358126" cy="3398401"/>
          </a:xfrm>
          <a:prstGeom prst="rect">
            <a:avLst/>
          </a:prstGeom>
          <a:noFill/>
          <a:ln>
            <a:noFill/>
          </a:ln>
        </p:spPr>
      </p:pic>
      <p:sp>
        <p:nvSpPr>
          <p:cNvPr id="447" name="Google Shape;447;p39"/>
          <p:cNvSpPr txBox="1"/>
          <p:nvPr/>
        </p:nvSpPr>
        <p:spPr>
          <a:xfrm>
            <a:off x="461414" y="397971"/>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Categories Section</a:t>
            </a:r>
            <a:endParaRPr sz="1700" u="sng">
              <a:solidFill>
                <a:srgbClr val="D9D2E9"/>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Google Shape;452;p40"/>
          <p:cNvPicPr preferRelativeResize="0"/>
          <p:nvPr/>
        </p:nvPicPr>
        <p:blipFill>
          <a:blip r:embed="rId3">
            <a:alphaModFix/>
          </a:blip>
          <a:stretch>
            <a:fillRect/>
          </a:stretch>
        </p:blipFill>
        <p:spPr>
          <a:xfrm>
            <a:off x="304800" y="971850"/>
            <a:ext cx="4267201" cy="3631176"/>
          </a:xfrm>
          <a:prstGeom prst="rect">
            <a:avLst/>
          </a:prstGeom>
          <a:noFill/>
          <a:ln>
            <a:noFill/>
          </a:ln>
        </p:spPr>
      </p:pic>
      <p:pic>
        <p:nvPicPr>
          <p:cNvPr id="453" name="Google Shape;453;p40"/>
          <p:cNvPicPr preferRelativeResize="0"/>
          <p:nvPr/>
        </p:nvPicPr>
        <p:blipFill>
          <a:blip r:embed="rId4">
            <a:alphaModFix/>
          </a:blip>
          <a:stretch>
            <a:fillRect/>
          </a:stretch>
        </p:blipFill>
        <p:spPr>
          <a:xfrm>
            <a:off x="4724400" y="971850"/>
            <a:ext cx="4267199" cy="3631176"/>
          </a:xfrm>
          <a:prstGeom prst="rect">
            <a:avLst/>
          </a:prstGeom>
          <a:noFill/>
          <a:ln>
            <a:noFill/>
          </a:ln>
        </p:spPr>
      </p:pic>
      <p:sp>
        <p:nvSpPr>
          <p:cNvPr id="454" name="Google Shape;454;p40"/>
          <p:cNvSpPr txBox="1"/>
          <p:nvPr/>
        </p:nvSpPr>
        <p:spPr>
          <a:xfrm>
            <a:off x="304794" y="225614"/>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Product Section</a:t>
            </a:r>
            <a:endParaRPr u="sng">
              <a:solidFill>
                <a:srgbClr val="D9D2E9"/>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41"/>
          <p:cNvPicPr preferRelativeResize="0"/>
          <p:nvPr/>
        </p:nvPicPr>
        <p:blipFill>
          <a:blip r:embed="rId3">
            <a:alphaModFix/>
          </a:blip>
          <a:stretch>
            <a:fillRect/>
          </a:stretch>
        </p:blipFill>
        <p:spPr>
          <a:xfrm>
            <a:off x="644900" y="992325"/>
            <a:ext cx="6757577" cy="3674399"/>
          </a:xfrm>
          <a:prstGeom prst="rect">
            <a:avLst/>
          </a:prstGeom>
          <a:noFill/>
          <a:ln>
            <a:noFill/>
          </a:ln>
        </p:spPr>
      </p:pic>
      <p:sp>
        <p:nvSpPr>
          <p:cNvPr id="460" name="Google Shape;460;p41"/>
          <p:cNvSpPr txBox="1"/>
          <p:nvPr/>
        </p:nvSpPr>
        <p:spPr>
          <a:xfrm>
            <a:off x="644894" y="298186"/>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Master Section</a:t>
            </a:r>
            <a:endParaRPr sz="1700" u="sng">
              <a:solidFill>
                <a:srgbClr val="D9D2E9"/>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pic>
        <p:nvPicPr>
          <p:cNvPr id="465" name="Google Shape;465;p42"/>
          <p:cNvPicPr preferRelativeResize="0"/>
          <p:nvPr/>
        </p:nvPicPr>
        <p:blipFill>
          <a:blip r:embed="rId3">
            <a:alphaModFix/>
          </a:blip>
          <a:stretch>
            <a:fillRect/>
          </a:stretch>
        </p:blipFill>
        <p:spPr>
          <a:xfrm>
            <a:off x="677375" y="959064"/>
            <a:ext cx="7363752" cy="3819525"/>
          </a:xfrm>
          <a:prstGeom prst="rect">
            <a:avLst/>
          </a:prstGeom>
          <a:noFill/>
          <a:ln>
            <a:noFill/>
          </a:ln>
        </p:spPr>
      </p:pic>
      <p:sp>
        <p:nvSpPr>
          <p:cNvPr id="466" name="Google Shape;466;p42"/>
          <p:cNvSpPr txBox="1"/>
          <p:nvPr/>
        </p:nvSpPr>
        <p:spPr>
          <a:xfrm>
            <a:off x="701655" y="225614"/>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Order Detail Section</a:t>
            </a:r>
            <a:endParaRPr sz="1700" u="sng">
              <a:solidFill>
                <a:srgbClr val="D9D2E9"/>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16"/>
          <p:cNvSpPr txBox="1">
            <a:spLocks noGrp="1"/>
          </p:cNvSpPr>
          <p:nvPr>
            <p:ph type="subTitle" idx="1"/>
          </p:nvPr>
        </p:nvSpPr>
        <p:spPr>
          <a:xfrm>
            <a:off x="333825" y="311948"/>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u="sng">
                <a:solidFill>
                  <a:srgbClr val="D9D2E9"/>
                </a:solidFill>
              </a:rPr>
              <a:t>Problem Definition:-</a:t>
            </a:r>
            <a:endParaRPr sz="1800" u="sng">
              <a:solidFill>
                <a:srgbClr val="D9D2E9"/>
              </a:solidFill>
            </a:endParaRPr>
          </a:p>
        </p:txBody>
      </p:sp>
      <p:sp>
        <p:nvSpPr>
          <p:cNvPr id="297" name="Google Shape;297;p16"/>
          <p:cNvSpPr txBox="1"/>
          <p:nvPr/>
        </p:nvSpPr>
        <p:spPr>
          <a:xfrm>
            <a:off x="333825" y="1007359"/>
            <a:ext cx="8030700" cy="353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C9DAF8"/>
                </a:solidFill>
                <a:latin typeface="Nunito"/>
                <a:ea typeface="Nunito"/>
                <a:cs typeface="Nunito"/>
                <a:sym typeface="Nunito"/>
              </a:rPr>
              <a:t>The pandemic is currently engulfing the world. All transactions has stalled. We have faced such situations in the Past too. But there is a difference between the two situations. This time every thing was working smoothly Because of this digital era. Especially medical works. But as we went through this crisis, we observed that Indian Ayurveda played huge role fighting against this situation. During this period, Ayurveda played an important role in boosting the immune system of every individual. But there was always a thing which bothered me greatly. Just as the medicines of allopathy were readily available, at the same time, for the medicines of Ayurveda, everyone had to work hard to find them. And that’s where the idea of HerbalCare ( an e-commerce shopping website exclusively for Ayurvedic Products) came from.</a:t>
            </a:r>
            <a:endParaRPr sz="1800">
              <a:solidFill>
                <a:srgbClr val="C9DAF8"/>
              </a:solidFill>
              <a:latin typeface="Nunito"/>
              <a:ea typeface="Nunito"/>
              <a:cs typeface="Nunito"/>
              <a:sym typeface="Nuni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p43"/>
          <p:cNvPicPr preferRelativeResize="0"/>
          <p:nvPr/>
        </p:nvPicPr>
        <p:blipFill>
          <a:blip r:embed="rId3">
            <a:alphaModFix/>
          </a:blip>
          <a:stretch>
            <a:fillRect/>
          </a:stretch>
        </p:blipFill>
        <p:spPr>
          <a:xfrm>
            <a:off x="955964" y="1003372"/>
            <a:ext cx="6962100" cy="3566575"/>
          </a:xfrm>
          <a:prstGeom prst="rect">
            <a:avLst/>
          </a:prstGeom>
          <a:noFill/>
          <a:ln>
            <a:noFill/>
          </a:ln>
        </p:spPr>
      </p:pic>
      <p:sp>
        <p:nvSpPr>
          <p:cNvPr id="472" name="Google Shape;472;p43"/>
          <p:cNvSpPr txBox="1"/>
          <p:nvPr/>
        </p:nvSpPr>
        <p:spPr>
          <a:xfrm>
            <a:off x="914394" y="314656"/>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u="sng">
                <a:solidFill>
                  <a:srgbClr val="D9D2E9"/>
                </a:solidFill>
                <a:latin typeface="Nunito"/>
                <a:ea typeface="Nunito"/>
                <a:cs typeface="Nunito"/>
                <a:sym typeface="Nunito"/>
              </a:rPr>
              <a:t>Contact Us Section</a:t>
            </a:r>
            <a:endParaRPr u="sng">
              <a:solidFill>
                <a:srgbClr val="D9D2E9"/>
              </a:solidFill>
              <a:latin typeface="Nunito"/>
              <a:ea typeface="Nunito"/>
              <a:cs typeface="Nunito"/>
              <a:sym typeface="Nunito"/>
            </a:endParaRPr>
          </a:p>
        </p:txBody>
      </p:sp>
      <p:sp>
        <p:nvSpPr>
          <p:cNvPr id="4" name="Rectangle 3"/>
          <p:cNvSpPr/>
          <p:nvPr/>
        </p:nvSpPr>
        <p:spPr>
          <a:xfrm>
            <a:off x="4724400" y="2202873"/>
            <a:ext cx="381000" cy="103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786746" y="2403764"/>
            <a:ext cx="381000" cy="103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588327" y="2195946"/>
            <a:ext cx="381000" cy="103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pic>
        <p:nvPicPr>
          <p:cNvPr id="477" name="Google Shape;477;p44"/>
          <p:cNvPicPr preferRelativeResize="0"/>
          <p:nvPr/>
        </p:nvPicPr>
        <p:blipFill>
          <a:blip r:embed="rId3">
            <a:alphaModFix/>
          </a:blip>
          <a:stretch>
            <a:fillRect/>
          </a:stretch>
        </p:blipFill>
        <p:spPr>
          <a:xfrm>
            <a:off x="152400" y="1050425"/>
            <a:ext cx="4419598" cy="3586226"/>
          </a:xfrm>
          <a:prstGeom prst="rect">
            <a:avLst/>
          </a:prstGeom>
          <a:noFill/>
          <a:ln>
            <a:noFill/>
          </a:ln>
        </p:spPr>
      </p:pic>
      <p:pic>
        <p:nvPicPr>
          <p:cNvPr id="478" name="Google Shape;478;p44"/>
          <p:cNvPicPr preferRelativeResize="0"/>
          <p:nvPr/>
        </p:nvPicPr>
        <p:blipFill>
          <a:blip r:embed="rId4">
            <a:alphaModFix/>
          </a:blip>
          <a:stretch>
            <a:fillRect/>
          </a:stretch>
        </p:blipFill>
        <p:spPr>
          <a:xfrm>
            <a:off x="4823150" y="1050425"/>
            <a:ext cx="4065475" cy="3586224"/>
          </a:xfrm>
          <a:prstGeom prst="rect">
            <a:avLst/>
          </a:prstGeom>
          <a:noFill/>
          <a:ln>
            <a:noFill/>
          </a:ln>
        </p:spPr>
      </p:pic>
      <p:sp>
        <p:nvSpPr>
          <p:cNvPr id="479" name="Google Shape;479;p44"/>
          <p:cNvSpPr txBox="1"/>
          <p:nvPr/>
        </p:nvSpPr>
        <p:spPr>
          <a:xfrm>
            <a:off x="914400" y="1050446"/>
            <a:ext cx="7315200" cy="39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Nunito"/>
                <a:ea typeface="Nunito"/>
                <a:cs typeface="Nunito"/>
                <a:sym typeface="Nunito"/>
              </a:rPr>
              <a:t>Payment Transaction</a:t>
            </a:r>
            <a:endParaRPr>
              <a:latin typeface="Nunito"/>
              <a:ea typeface="Nunito"/>
              <a:cs typeface="Nunito"/>
              <a:sym typeface="Nunito"/>
            </a:endParaRPr>
          </a:p>
        </p:txBody>
      </p:sp>
      <p:sp>
        <p:nvSpPr>
          <p:cNvPr id="480" name="Google Shape;480;p44"/>
          <p:cNvSpPr txBox="1"/>
          <p:nvPr/>
        </p:nvSpPr>
        <p:spPr>
          <a:xfrm>
            <a:off x="601869" y="261900"/>
            <a:ext cx="7315200" cy="44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u="sng">
                <a:solidFill>
                  <a:srgbClr val="D9D2E9"/>
                </a:solidFill>
                <a:latin typeface="Nunito"/>
                <a:ea typeface="Nunito"/>
                <a:cs typeface="Nunito"/>
                <a:sym typeface="Nunito"/>
              </a:rPr>
              <a:t>Payment Gateway</a:t>
            </a:r>
            <a:endParaRPr sz="1700" u="sng">
              <a:solidFill>
                <a:srgbClr val="D9D2E9"/>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45"/>
          <p:cNvSpPr txBox="1"/>
          <p:nvPr/>
        </p:nvSpPr>
        <p:spPr>
          <a:xfrm>
            <a:off x="914400" y="2150258"/>
            <a:ext cx="7315200" cy="742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600" b="1" u="sng">
                <a:solidFill>
                  <a:srgbClr val="D9D2E9"/>
                </a:solidFill>
                <a:latin typeface="Nunito"/>
                <a:ea typeface="Nunito"/>
                <a:cs typeface="Nunito"/>
                <a:sym typeface="Nunito"/>
              </a:rPr>
              <a:t>Thank You</a:t>
            </a:r>
            <a:endParaRPr sz="3600" b="1" u="sng">
              <a:solidFill>
                <a:srgbClr val="D9D2E9"/>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7"/>
          <p:cNvSpPr txBox="1">
            <a:spLocks noGrp="1"/>
          </p:cNvSpPr>
          <p:nvPr>
            <p:ph type="subTitle" idx="1"/>
          </p:nvPr>
        </p:nvSpPr>
        <p:spPr>
          <a:xfrm>
            <a:off x="316500" y="338750"/>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1800" u="sng">
                <a:solidFill>
                  <a:srgbClr val="D9D2E9"/>
                </a:solidFill>
              </a:rPr>
              <a:t>Need For Computerized System:-</a:t>
            </a:r>
            <a:endParaRPr sz="1800" u="sng">
              <a:solidFill>
                <a:srgbClr val="D9D2E9"/>
              </a:solidFill>
            </a:endParaRPr>
          </a:p>
        </p:txBody>
      </p:sp>
      <p:sp>
        <p:nvSpPr>
          <p:cNvPr id="303" name="Google Shape;303;p17"/>
          <p:cNvSpPr txBox="1"/>
          <p:nvPr/>
        </p:nvSpPr>
        <p:spPr>
          <a:xfrm>
            <a:off x="262500" y="1034150"/>
            <a:ext cx="8619000" cy="325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C9DAF8"/>
                </a:solidFill>
                <a:latin typeface="Nunito"/>
                <a:ea typeface="Nunito"/>
                <a:cs typeface="Nunito"/>
                <a:sym typeface="Nunito"/>
              </a:rPr>
              <a:t>In this modern world of Internet, where everything thing is being done in online mode, online shopping is no exception. Nowadays, we all buy variety of things online because there are two reasons, first, they are easily available and second, the products are home delivered which played a very important role in this pandemic situation. These online shopping websites promote and make available all the day to day products easily but they don’t promote our Indian Ayurveda greatly and the herbal medicines are also rarely available on these sites. Hence, being Computer Science students we wanted to create a platform where Ayurvedic products will be promoted Nationwide. A website where are the herbal medicines, herbal products and necessary information about Ayurveda will be available to all.</a:t>
            </a:r>
            <a:endParaRPr sz="1800">
              <a:solidFill>
                <a:srgbClr val="C9DAF8"/>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18"/>
          <p:cNvSpPr txBox="1">
            <a:spLocks noGrp="1"/>
          </p:cNvSpPr>
          <p:nvPr>
            <p:ph type="subTitle" idx="1"/>
          </p:nvPr>
        </p:nvSpPr>
        <p:spPr>
          <a:xfrm>
            <a:off x="390300" y="225162"/>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Proposed System:-</a:t>
            </a:r>
            <a:endParaRPr u="sng">
              <a:solidFill>
                <a:srgbClr val="D9D2E9"/>
              </a:solidFill>
            </a:endParaRPr>
          </a:p>
        </p:txBody>
      </p:sp>
      <p:sp>
        <p:nvSpPr>
          <p:cNvPr id="309" name="Google Shape;309;p18"/>
          <p:cNvSpPr txBox="1"/>
          <p:nvPr/>
        </p:nvSpPr>
        <p:spPr>
          <a:xfrm>
            <a:off x="390300" y="802789"/>
            <a:ext cx="8363400" cy="4340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700">
                <a:solidFill>
                  <a:srgbClr val="C9DAF8"/>
                </a:solidFill>
                <a:latin typeface="Nunito"/>
                <a:ea typeface="Nunito"/>
                <a:cs typeface="Nunito"/>
                <a:sym typeface="Nunito"/>
              </a:rPr>
              <a:t>Herbalcare is a website that is no less than any reputed ecommerce website. Visually, we have made it as attractive as possible as well as it has all kinds of facilities which a standard ecommerce website provides. Thousands of people can register on this website in a very secure way. All your information will be safe. We have categorized all the medicines for the convenience of our customers. There are separate sections for each type of medicine. You will find complete information on each drug on the tab of that drug. In order to get the medicine You want in one place, we have made available the famous facility ‘add to cart’ on this website. There are options to place your order for cash on delivery as well as to make online payment on this website. You can do secure transaction here. We don’t believe only on sales and profits. We care about overall wellbeing of our customers. We all know that the imbalance of ‘Tridosha’ is the root cause of every disease. If we don’t have any idea of our enemy then how would we fight him. Hence we have made available a very innovative quiz which by attempting will tell you your type. And by using Ayurvedic products you can balance these doshas and can attain optimum health in no time.</a:t>
            </a:r>
            <a:endParaRPr sz="1700">
              <a:solidFill>
                <a:srgbClr val="C9DAF8"/>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subTitle" idx="1"/>
          </p:nvPr>
        </p:nvSpPr>
        <p:spPr>
          <a:xfrm>
            <a:off x="316500" y="6"/>
            <a:ext cx="4255500" cy="69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E-R Diagram:-</a:t>
            </a:r>
            <a:endParaRPr u="sng">
              <a:solidFill>
                <a:srgbClr val="D9D2E9"/>
              </a:solidFill>
            </a:endParaRPr>
          </a:p>
        </p:txBody>
      </p:sp>
      <p:pic>
        <p:nvPicPr>
          <p:cNvPr id="315" name="Google Shape;315;p19"/>
          <p:cNvPicPr preferRelativeResize="0"/>
          <p:nvPr/>
        </p:nvPicPr>
        <p:blipFill>
          <a:blip r:embed="rId3">
            <a:alphaModFix/>
          </a:blip>
          <a:stretch>
            <a:fillRect/>
          </a:stretch>
        </p:blipFill>
        <p:spPr>
          <a:xfrm>
            <a:off x="177800" y="423900"/>
            <a:ext cx="8788400" cy="45307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20"/>
          <p:cNvSpPr txBox="1">
            <a:spLocks noGrp="1"/>
          </p:cNvSpPr>
          <p:nvPr>
            <p:ph type="subTitle" idx="1"/>
          </p:nvPr>
        </p:nvSpPr>
        <p:spPr>
          <a:xfrm>
            <a:off x="2444238" y="2224059"/>
            <a:ext cx="4255500" cy="69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3600" u="sng">
                <a:solidFill>
                  <a:srgbClr val="D9D2E9"/>
                </a:solidFill>
              </a:rPr>
              <a:t>Data Dictionary</a:t>
            </a:r>
            <a:endParaRPr sz="3600" u="sng">
              <a:solidFill>
                <a:srgbClr val="D9D2E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21"/>
          <p:cNvPicPr preferRelativeResize="0"/>
          <p:nvPr/>
        </p:nvPicPr>
        <p:blipFill rotWithShape="1">
          <a:blip r:embed="rId3">
            <a:alphaModFix/>
          </a:blip>
          <a:srcRect/>
          <a:stretch/>
        </p:blipFill>
        <p:spPr>
          <a:xfrm>
            <a:off x="268975" y="1240325"/>
            <a:ext cx="8606050" cy="3621950"/>
          </a:xfrm>
          <a:prstGeom prst="rect">
            <a:avLst/>
          </a:prstGeom>
          <a:noFill/>
          <a:ln>
            <a:noFill/>
          </a:ln>
        </p:spPr>
      </p:pic>
      <p:sp>
        <p:nvSpPr>
          <p:cNvPr id="326" name="Google Shape;326;p21"/>
          <p:cNvSpPr txBox="1"/>
          <p:nvPr/>
        </p:nvSpPr>
        <p:spPr>
          <a:xfrm>
            <a:off x="268969" y="443328"/>
            <a:ext cx="7315200" cy="47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u="sng">
                <a:solidFill>
                  <a:srgbClr val="D9D2E9"/>
                </a:solidFill>
                <a:latin typeface="Nunito"/>
                <a:ea typeface="Nunito"/>
                <a:cs typeface="Nunito"/>
                <a:sym typeface="Nunito"/>
              </a:rPr>
              <a:t>User Table:-</a:t>
            </a:r>
            <a:endParaRPr sz="1900" u="sng">
              <a:solidFill>
                <a:srgbClr val="D9D2E9"/>
              </a:solidFill>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2"/>
          <p:cNvSpPr txBox="1">
            <a:spLocks noGrp="1"/>
          </p:cNvSpPr>
          <p:nvPr>
            <p:ph type="subTitle" idx="1"/>
          </p:nvPr>
        </p:nvSpPr>
        <p:spPr>
          <a:xfrm>
            <a:off x="316500" y="2825575"/>
            <a:ext cx="4255500" cy="726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u="sng">
                <a:solidFill>
                  <a:srgbClr val="D9D2E9"/>
                </a:solidFill>
              </a:rPr>
              <a:t>Order_detail Table</a:t>
            </a:r>
            <a:endParaRPr u="sng">
              <a:solidFill>
                <a:srgbClr val="D9D2E9"/>
              </a:solidFill>
            </a:endParaRPr>
          </a:p>
        </p:txBody>
      </p:sp>
      <p:pic>
        <p:nvPicPr>
          <p:cNvPr id="332" name="Google Shape;332;p22"/>
          <p:cNvPicPr preferRelativeResize="0"/>
          <p:nvPr/>
        </p:nvPicPr>
        <p:blipFill>
          <a:blip r:embed="rId3">
            <a:alphaModFix/>
          </a:blip>
          <a:stretch>
            <a:fillRect/>
          </a:stretch>
        </p:blipFill>
        <p:spPr>
          <a:xfrm>
            <a:off x="316500" y="3552464"/>
            <a:ext cx="7115175" cy="1400175"/>
          </a:xfrm>
          <a:prstGeom prst="rect">
            <a:avLst/>
          </a:prstGeom>
          <a:noFill/>
          <a:ln>
            <a:noFill/>
          </a:ln>
        </p:spPr>
      </p:pic>
      <p:sp>
        <p:nvSpPr>
          <p:cNvPr id="333" name="Google Shape;333;p22"/>
          <p:cNvSpPr txBox="1"/>
          <p:nvPr/>
        </p:nvSpPr>
        <p:spPr>
          <a:xfrm>
            <a:off x="316507" y="216568"/>
            <a:ext cx="7315200" cy="43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u="sng">
                <a:solidFill>
                  <a:srgbClr val="D9D2E9"/>
                </a:solidFill>
                <a:latin typeface="Nunito"/>
                <a:ea typeface="Nunito"/>
                <a:cs typeface="Nunito"/>
                <a:sym typeface="Nunito"/>
              </a:rPr>
              <a:t>Admin_user Table:-</a:t>
            </a:r>
            <a:endParaRPr sz="1600" u="sng">
              <a:solidFill>
                <a:srgbClr val="D9D2E9"/>
              </a:solidFill>
              <a:latin typeface="Nunito"/>
              <a:ea typeface="Nunito"/>
              <a:cs typeface="Nunito"/>
              <a:sym typeface="Nunito"/>
            </a:endParaRPr>
          </a:p>
        </p:txBody>
      </p:sp>
      <p:pic>
        <p:nvPicPr>
          <p:cNvPr id="334" name="Google Shape;334;p22"/>
          <p:cNvPicPr preferRelativeResize="0"/>
          <p:nvPr/>
        </p:nvPicPr>
        <p:blipFill>
          <a:blip r:embed="rId4">
            <a:alphaModFix/>
          </a:blip>
          <a:stretch>
            <a:fillRect/>
          </a:stretch>
        </p:blipFill>
        <p:spPr>
          <a:xfrm>
            <a:off x="316500" y="901692"/>
            <a:ext cx="6448425" cy="163505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626</Words>
  <Application>Microsoft Office PowerPoint</Application>
  <PresentationFormat>On-screen Show (16:9)</PresentationFormat>
  <Paragraphs>38</Paragraphs>
  <Slides>32</Slides>
  <Notes>32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Maven Pro</vt:lpstr>
      <vt:lpstr>Nunito</vt:lpstr>
      <vt:lpstr>Momentum</vt:lpstr>
      <vt:lpstr>HerbalCare Shopping Website</vt:lpstr>
      <vt:lpstr>Slide 2</vt:lpstr>
      <vt:lpstr>Slide 3</vt:lpstr>
      <vt:lpstr>Slide 4</vt:lpstr>
      <vt:lpstr>Slide 5</vt:lpstr>
      <vt:lpstr>Slide 6</vt:lpstr>
      <vt:lpstr>Slide 7</vt:lpstr>
      <vt:lpstr>Slide 8</vt:lpstr>
      <vt:lpstr>Slide 9</vt:lpstr>
      <vt:lpstr>Slide 10</vt:lpstr>
      <vt:lpstr>Slide 11</vt:lpstr>
      <vt:lpstr>Slide 12</vt:lpstr>
      <vt:lpstr>I/o Screen Design</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HerbalCare Shopping Website</dc:title>
  <cp:lastModifiedBy>mayur patil</cp:lastModifiedBy>
  <cp:revision>2</cp:revision>
  <dcterms:modified xsi:type="dcterms:W3CDTF">2022-01-08T08:43:42Z</dcterms:modified>
</cp:coreProperties>
</file>